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4" r:id="rId3"/>
    <p:sldId id="275" r:id="rId4"/>
    <p:sldId id="276" r:id="rId5"/>
    <p:sldId id="277" r:id="rId6"/>
    <p:sldId id="278" r:id="rId7"/>
    <p:sldId id="287" r:id="rId8"/>
    <p:sldId id="279" r:id="rId9"/>
    <p:sldId id="288" r:id="rId10"/>
    <p:sldId id="285" r:id="rId11"/>
    <p:sldId id="286" r:id="rId12"/>
    <p:sldId id="29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DD1"/>
    <a:srgbClr val="1B3B90"/>
    <a:srgbClr val="000093"/>
    <a:srgbClr val="1B06BA"/>
    <a:srgbClr val="4219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>
        <p:scale>
          <a:sx n="70" d="100"/>
          <a:sy n="70" d="100"/>
        </p:scale>
        <p:origin x="-1314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1DD09B-9B7C-4452-9595-8207130E2762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BF313E-A560-4514-8B21-627D47868D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0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4A78F-5DF0-4681-A1AF-41E5438D3F9D}" type="datetimeFigureOut">
              <a:rPr lang="en-US" smtClean="0"/>
              <a:pPr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66BC1-2BC3-44BE-9401-3DE69428BC1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6600" y="3777734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LIVERHEALTH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76200"/>
            <a:ext cx="6096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LIVER DISORDERS IN INDIA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752600"/>
            <a:ext cx="8001000" cy="4648200"/>
          </a:xfrm>
        </p:spPr>
        <p:txBody>
          <a:bodyPr>
            <a:normAutofit/>
          </a:bodyPr>
          <a:lstStyle/>
          <a:p>
            <a:r>
              <a:rPr lang="en-US" sz="2400" dirty="0"/>
              <a:t>According to the latest WHO data published in may </a:t>
            </a:r>
            <a:r>
              <a:rPr lang="en-US" sz="2400" b="1" dirty="0"/>
              <a:t>2014 Liver Disease</a:t>
            </a:r>
            <a:r>
              <a:rPr lang="en-US" sz="2400" dirty="0"/>
              <a:t> Deaths in </a:t>
            </a:r>
            <a:r>
              <a:rPr lang="en-US" sz="2400" b="1" dirty="0"/>
              <a:t>India</a:t>
            </a:r>
            <a:r>
              <a:rPr lang="en-US" sz="2400" dirty="0"/>
              <a:t> reached 216,865 or 2.44% of total deaths. </a:t>
            </a: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smtClean="0"/>
              <a:t>Liver </a:t>
            </a:r>
            <a:r>
              <a:rPr lang="en-US" sz="2400" dirty="0"/>
              <a:t>diseases affect one in 5 </a:t>
            </a:r>
            <a:r>
              <a:rPr lang="en-US" sz="2400" dirty="0" smtClean="0"/>
              <a:t>Indians </a:t>
            </a:r>
            <a:r>
              <a:rPr lang="en-US" sz="1400" dirty="0" smtClean="0"/>
              <a:t>(As per TOI , 4</a:t>
            </a:r>
            <a:r>
              <a:rPr lang="en-US" sz="1400" baseline="30000" dirty="0" smtClean="0"/>
              <a:t>th</a:t>
            </a:r>
            <a:r>
              <a:rPr lang="en-US" sz="1400" dirty="0" smtClean="0"/>
              <a:t> March’2014)</a:t>
            </a:r>
          </a:p>
          <a:p>
            <a:endParaRPr lang="en-US" sz="1400" dirty="0" smtClean="0"/>
          </a:p>
          <a:p>
            <a:pPr marL="0" indent="0">
              <a:buNone/>
            </a:pPr>
            <a:endParaRPr lang="en-US" sz="1400" dirty="0"/>
          </a:p>
          <a:p>
            <a:r>
              <a:rPr lang="en-US" sz="2400" dirty="0"/>
              <a:t>I</a:t>
            </a:r>
            <a:r>
              <a:rPr lang="en-US" sz="2400" dirty="0" smtClean="0"/>
              <a:t>n </a:t>
            </a:r>
            <a:r>
              <a:rPr lang="en-US" sz="2400" dirty="0"/>
              <a:t>more than 90% cases, patients don’t </a:t>
            </a:r>
            <a:r>
              <a:rPr lang="en-US" sz="2400" dirty="0" err="1" smtClean="0"/>
              <a:t>realise</a:t>
            </a:r>
            <a:r>
              <a:rPr lang="en-US" sz="2400" dirty="0" smtClean="0"/>
              <a:t> </a:t>
            </a:r>
            <a:r>
              <a:rPr lang="en-US" sz="2400" dirty="0"/>
              <a:t>that they have a liver disease until </a:t>
            </a:r>
            <a:r>
              <a:rPr lang="en-US" sz="2400" dirty="0" smtClean="0"/>
              <a:t>it’s too late</a:t>
            </a:r>
            <a:endParaRPr lang="en-US" sz="20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1207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3886200" cy="533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WHAT IS LIVER 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4191000" cy="5105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Largest </a:t>
            </a:r>
            <a:r>
              <a:rPr lang="en-US" sz="2400" dirty="0"/>
              <a:t>and the heaviest </a:t>
            </a:r>
            <a:r>
              <a:rPr lang="en-US" sz="2400" dirty="0" smtClean="0"/>
              <a:t>organ </a:t>
            </a:r>
            <a:r>
              <a:rPr lang="en-US" sz="2400" dirty="0"/>
              <a:t>in the </a:t>
            </a:r>
            <a:r>
              <a:rPr lang="en-US" sz="2400" dirty="0" smtClean="0"/>
              <a:t>body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Weigh </a:t>
            </a:r>
            <a:r>
              <a:rPr lang="en-US" sz="2400" dirty="0"/>
              <a:t>some 1.8 </a:t>
            </a:r>
            <a:r>
              <a:rPr lang="en-US" sz="2400" dirty="0" smtClean="0"/>
              <a:t>kg </a:t>
            </a:r>
            <a:r>
              <a:rPr lang="en-US" sz="2400" dirty="0"/>
              <a:t>in men and 1.3 kg in </a:t>
            </a:r>
            <a:r>
              <a:rPr lang="en-US" sz="2400" dirty="0" smtClean="0"/>
              <a:t>women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About </a:t>
            </a:r>
            <a:r>
              <a:rPr lang="en-US" sz="2400" dirty="0"/>
              <a:t>60% of the liver is made up of liver cells (</a:t>
            </a:r>
            <a:r>
              <a:rPr lang="en-US" sz="2400" dirty="0" smtClean="0"/>
              <a:t>hepatocytes), </a:t>
            </a:r>
            <a:r>
              <a:rPr lang="en-US" sz="2400" dirty="0"/>
              <a:t>which </a:t>
            </a:r>
            <a:r>
              <a:rPr lang="en-US" sz="2400" b="1" dirty="0"/>
              <a:t>absorb nutrients and </a:t>
            </a:r>
            <a:r>
              <a:rPr lang="en-US" sz="2400" b="1" dirty="0" smtClean="0"/>
              <a:t>detoxify </a:t>
            </a:r>
            <a:r>
              <a:rPr lang="en-US" sz="2400" b="1" dirty="0"/>
              <a:t>harmful substances from the </a:t>
            </a:r>
            <a:r>
              <a:rPr lang="en-US" sz="2400" b="1" dirty="0" smtClean="0"/>
              <a:t>blood</a:t>
            </a:r>
            <a:endParaRPr lang="en-US" u="sng" dirty="0"/>
          </a:p>
        </p:txBody>
      </p:sp>
      <p:pic>
        <p:nvPicPr>
          <p:cNvPr id="1026" name="Picture 2" descr="C:\Users\mkaur\Desktop\dige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210196"/>
            <a:ext cx="3810000" cy="5266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 rot="19937367">
            <a:off x="6140911" y="3582867"/>
            <a:ext cx="1524000" cy="8382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916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7772400" cy="5257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Liver functions include</a:t>
            </a:r>
            <a:r>
              <a:rPr lang="en-US" sz="2800" dirty="0" smtClean="0"/>
              <a:t>: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400" dirty="0"/>
              <a:t>P</a:t>
            </a:r>
            <a:r>
              <a:rPr lang="en-US" sz="2400" dirty="0" smtClean="0"/>
              <a:t>rocessing </a:t>
            </a:r>
            <a:r>
              <a:rPr lang="en-US" sz="2400" dirty="0"/>
              <a:t>digested food </a:t>
            </a:r>
            <a:r>
              <a:rPr lang="en-US" sz="2400" dirty="0" smtClean="0"/>
              <a:t>in the intestine.</a:t>
            </a:r>
            <a:endParaRPr lang="en-US" sz="2400" dirty="0"/>
          </a:p>
          <a:p>
            <a:r>
              <a:rPr lang="en-US" sz="2400" dirty="0"/>
              <a:t>C</a:t>
            </a:r>
            <a:r>
              <a:rPr lang="en-US" sz="2400" dirty="0" smtClean="0"/>
              <a:t>ontrolling fat levels</a:t>
            </a:r>
            <a:endParaRPr lang="en-US" sz="2400" dirty="0"/>
          </a:p>
          <a:p>
            <a:r>
              <a:rPr lang="en-IN" sz="2400" dirty="0" smtClean="0"/>
              <a:t>Neutralising</a:t>
            </a:r>
            <a:r>
              <a:rPr lang="en-US" sz="2400" dirty="0" smtClean="0"/>
              <a:t> </a:t>
            </a:r>
            <a:r>
              <a:rPr lang="en-US" sz="2400" dirty="0"/>
              <a:t>and destroying all drugs and </a:t>
            </a:r>
            <a:r>
              <a:rPr lang="en-US" sz="2400" dirty="0" smtClean="0"/>
              <a:t>toxins</a:t>
            </a:r>
            <a:endParaRPr lang="en-US" sz="2400" dirty="0"/>
          </a:p>
          <a:p>
            <a:r>
              <a:rPr lang="en-US" sz="2400" dirty="0"/>
              <a:t>M</a:t>
            </a:r>
            <a:r>
              <a:rPr lang="en-US" sz="2400" dirty="0" smtClean="0"/>
              <a:t>anufacturing bile</a:t>
            </a:r>
            <a:endParaRPr lang="en-US" sz="2400" dirty="0"/>
          </a:p>
          <a:p>
            <a:r>
              <a:rPr lang="en-US" sz="2400" dirty="0" smtClean="0"/>
              <a:t>Storing </a:t>
            </a:r>
            <a:r>
              <a:rPr lang="en-US" sz="2400" dirty="0"/>
              <a:t>iron, v</a:t>
            </a:r>
            <a:r>
              <a:rPr lang="en-US" sz="2400" dirty="0" smtClean="0"/>
              <a:t>itamins </a:t>
            </a:r>
            <a:r>
              <a:rPr lang="en-US" sz="2400" dirty="0"/>
              <a:t>and other essential </a:t>
            </a:r>
            <a:r>
              <a:rPr lang="en-US" sz="2400" dirty="0" smtClean="0"/>
              <a:t>chemicals</a:t>
            </a:r>
            <a:endParaRPr lang="en-US" sz="2400" dirty="0"/>
          </a:p>
          <a:p>
            <a:r>
              <a:rPr lang="en-US" sz="2400" dirty="0"/>
              <a:t>B</a:t>
            </a:r>
            <a:r>
              <a:rPr lang="en-US" sz="2400" dirty="0" smtClean="0"/>
              <a:t>reaking </a:t>
            </a:r>
            <a:r>
              <a:rPr lang="en-US" sz="2400" dirty="0"/>
              <a:t>down food and turning it into </a:t>
            </a:r>
            <a:r>
              <a:rPr lang="en-US" sz="2400" dirty="0" smtClean="0"/>
              <a:t>energy</a:t>
            </a:r>
            <a:endParaRPr lang="en-US" sz="2400" dirty="0"/>
          </a:p>
          <a:p>
            <a:r>
              <a:rPr lang="en-US" sz="2400" dirty="0"/>
              <a:t>M</a:t>
            </a:r>
            <a:r>
              <a:rPr lang="en-US" sz="2400" dirty="0" smtClean="0"/>
              <a:t>aking </a:t>
            </a:r>
            <a:r>
              <a:rPr lang="en-US" sz="2400" dirty="0"/>
              <a:t>enzymes and proteins which are responsible for most chemical reactions in the </a:t>
            </a:r>
            <a:r>
              <a:rPr lang="en-US" sz="2400" dirty="0" smtClean="0"/>
              <a:t>body</a:t>
            </a:r>
            <a:endParaRPr lang="en-US" sz="20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5334000" cy="762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FUNCTIONS OF LIVER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488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1219200"/>
            <a:ext cx="84582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400" b="1" dirty="0" smtClean="0"/>
              <a:t>Hepatitis</a:t>
            </a:r>
            <a:r>
              <a:rPr lang="en-US" sz="2400" b="1" dirty="0"/>
              <a:t>: </a:t>
            </a:r>
            <a:r>
              <a:rPr lang="en-US" sz="2400" dirty="0"/>
              <a:t>Hepatitis is swelling and inflammation of the liver because of viral infections </a:t>
            </a:r>
          </a:p>
          <a:p>
            <a:endParaRPr lang="en-US" sz="2400" u="sng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Acute </a:t>
            </a:r>
            <a:r>
              <a:rPr lang="en-US" sz="2400" dirty="0"/>
              <a:t>hepatitis – lasting less than six </a:t>
            </a:r>
            <a:r>
              <a:rPr lang="en-US" sz="2400" dirty="0" smtClean="0"/>
              <a:t>months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Chronic </a:t>
            </a:r>
            <a:r>
              <a:rPr lang="en-US" sz="2400" dirty="0"/>
              <a:t>hepatitis – lasting longer than six </a:t>
            </a:r>
            <a:r>
              <a:rPr lang="en-US" sz="2400" dirty="0" smtClean="0"/>
              <a:t>months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pPr marL="342900" indent="-342900">
              <a:buFont typeface="Wingdings" pitchFamily="2" charset="2"/>
              <a:buChar char="ü"/>
            </a:pPr>
            <a:r>
              <a:rPr lang="en-US" sz="2400" b="1" dirty="0" smtClean="0"/>
              <a:t>Fatty </a:t>
            </a:r>
            <a:r>
              <a:rPr lang="en-US" sz="2400" b="1" dirty="0"/>
              <a:t>Liver Disease / Steatosis</a:t>
            </a:r>
            <a:r>
              <a:rPr lang="en-US" sz="2400" dirty="0"/>
              <a:t>: Accumulation of Fat in liver </a:t>
            </a:r>
            <a:r>
              <a:rPr lang="en-US" sz="2400" dirty="0" smtClean="0"/>
              <a:t>cells</a:t>
            </a:r>
          </a:p>
          <a:p>
            <a:pPr marL="342900" indent="-342900">
              <a:buFont typeface="Wingdings" pitchFamily="2" charset="2"/>
              <a:buChar char="ü"/>
            </a:pPr>
            <a:endParaRPr lang="en-US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Alcoholic </a:t>
            </a:r>
            <a:r>
              <a:rPr lang="en-US" sz="2400" dirty="0"/>
              <a:t>fatty liver disease </a:t>
            </a:r>
            <a:r>
              <a:rPr lang="en-US" sz="2400" dirty="0" smtClean="0"/>
              <a:t>- Chronic alcohol intake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Non-alcoholic </a:t>
            </a:r>
            <a:r>
              <a:rPr lang="en-US" sz="2400" dirty="0"/>
              <a:t>fatty liver </a:t>
            </a:r>
            <a:r>
              <a:rPr lang="en-US" sz="2400" dirty="0" smtClean="0"/>
              <a:t>disease - </a:t>
            </a:r>
            <a:r>
              <a:rPr lang="en-US" sz="2400" dirty="0"/>
              <a:t>Obesity, Diabetes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30480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LIVER DISORDERS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788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400" b="1" dirty="0"/>
              <a:t>Liver Fibrosis/ Cirrhosis: </a:t>
            </a:r>
            <a:r>
              <a:rPr lang="en-US" sz="2400" dirty="0"/>
              <a:t>Excessive accumulation of collagen in response to liver diseases is known as </a:t>
            </a:r>
            <a:r>
              <a:rPr lang="en-US" sz="2400" dirty="0" smtClean="0"/>
              <a:t>Fibrosis</a:t>
            </a:r>
          </a:p>
          <a:p>
            <a:r>
              <a:rPr lang="en-US" sz="2400" dirty="0" smtClean="0"/>
              <a:t> </a:t>
            </a:r>
            <a:r>
              <a:rPr lang="en-US" sz="2400" dirty="0"/>
              <a:t>Prolonged liver fibrosis results in </a:t>
            </a:r>
            <a:r>
              <a:rPr lang="en-US" sz="2400" dirty="0" smtClean="0"/>
              <a:t>Cirrhosis </a:t>
            </a:r>
            <a:endParaRPr lang="en-US" sz="2400" dirty="0"/>
          </a:p>
          <a:p>
            <a:r>
              <a:rPr lang="en-US" sz="2400" dirty="0"/>
              <a:t>Cause: fatty liver, Hepatitis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30480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LIVER DISORDERS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91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kaur\Desktop\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71600"/>
            <a:ext cx="76200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8600" y="30480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LIVER DISORDERS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521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696200" cy="452596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sz="2400" dirty="0" smtClean="0"/>
              <a:t>Jaundice 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Poor </a:t>
            </a:r>
            <a:r>
              <a:rPr lang="en-US" sz="2400" dirty="0"/>
              <a:t>d</a:t>
            </a:r>
            <a:r>
              <a:rPr lang="en-US" sz="2400" dirty="0" smtClean="0"/>
              <a:t>igestion, Anorexia</a:t>
            </a:r>
            <a:r>
              <a:rPr lang="en-US" sz="2400" dirty="0"/>
              <a:t>, </a:t>
            </a:r>
            <a:r>
              <a:rPr lang="en-US" sz="2400" dirty="0" smtClean="0"/>
              <a:t>nausea </a:t>
            </a:r>
            <a:r>
              <a:rPr lang="en-US" sz="2400" dirty="0"/>
              <a:t>&amp; </a:t>
            </a:r>
            <a:r>
              <a:rPr lang="en-US" sz="2400" dirty="0" smtClean="0"/>
              <a:t>vomiting</a:t>
            </a:r>
            <a:r>
              <a:rPr lang="en-US" sz="2400" dirty="0"/>
              <a:t>, </a:t>
            </a:r>
            <a:r>
              <a:rPr lang="en-US" sz="2400" dirty="0" smtClean="0"/>
              <a:t>bloating</a:t>
            </a:r>
          </a:p>
          <a:p>
            <a:pPr marL="0" indent="0">
              <a:buNone/>
            </a:pPr>
            <a:r>
              <a:rPr lang="en-US" sz="2400" dirty="0" smtClean="0"/>
              <a:t>3.    </a:t>
            </a:r>
            <a:r>
              <a:rPr lang="en-US" sz="2400" dirty="0"/>
              <a:t>Weight </a:t>
            </a:r>
            <a:r>
              <a:rPr lang="en-US" sz="2400" dirty="0" smtClean="0"/>
              <a:t>loss</a:t>
            </a:r>
          </a:p>
          <a:p>
            <a:pPr marL="0" indent="0">
              <a:buNone/>
            </a:pPr>
            <a:r>
              <a:rPr lang="en-US" sz="2400" dirty="0" smtClean="0"/>
              <a:t>4.     Fever</a:t>
            </a:r>
          </a:p>
          <a:p>
            <a:pPr marL="0" indent="0">
              <a:buNone/>
            </a:pPr>
            <a:r>
              <a:rPr lang="en-US" sz="2400" dirty="0" smtClean="0"/>
              <a:t>5</a:t>
            </a:r>
            <a:r>
              <a:rPr lang="en-US" sz="2400" dirty="0"/>
              <a:t>. </a:t>
            </a:r>
            <a:r>
              <a:rPr lang="en-US" sz="2400" dirty="0" smtClean="0"/>
              <a:t>    Pain </a:t>
            </a:r>
            <a:r>
              <a:rPr lang="en-US" sz="2400" dirty="0"/>
              <a:t>&amp; </a:t>
            </a:r>
            <a:r>
              <a:rPr lang="en-US" sz="2400" dirty="0" smtClean="0"/>
              <a:t>tenderness </a:t>
            </a:r>
            <a:r>
              <a:rPr lang="en-US" sz="2400" dirty="0"/>
              <a:t>in right upper quadrant of </a:t>
            </a:r>
            <a:r>
              <a:rPr lang="en-US" sz="2400" dirty="0" smtClean="0"/>
              <a:t>abdomen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304800"/>
            <a:ext cx="571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SYMPTOMS OF LIVER DISORDERS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666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93417"/>
              </p:ext>
            </p:extLst>
          </p:nvPr>
        </p:nvGraphicFramePr>
        <p:xfrm>
          <a:off x="228600" y="1112520"/>
          <a:ext cx="8610600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600200"/>
                <a:gridCol w="3028950"/>
                <a:gridCol w="2152650"/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1600" b="1" u="none" dirty="0" smtClean="0"/>
                        <a:t>COMPONENTS</a:t>
                      </a:r>
                      <a:endParaRPr lang="en-US" sz="1600" b="1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u="none" dirty="0" smtClean="0"/>
                        <a:t>COMMON NAMES</a:t>
                      </a:r>
                      <a:endParaRPr lang="en-US" sz="1600" b="1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u="none" dirty="0" smtClean="0"/>
                        <a:t>ROLE </a:t>
                      </a:r>
                      <a:endParaRPr lang="en-US" sz="1600" b="1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u="none" dirty="0" smtClean="0"/>
                        <a:t>IMAGE</a:t>
                      </a:r>
                      <a:endParaRPr lang="en-US" sz="1600" b="1" u="none" dirty="0"/>
                    </a:p>
                  </a:txBody>
                  <a:tcPr/>
                </a:tc>
              </a:tr>
              <a:tr h="489857">
                <a:tc>
                  <a:txBody>
                    <a:bodyPr/>
                    <a:lstStyle/>
                    <a:p>
                      <a:r>
                        <a:rPr lang="en-US" sz="1600" b="0" i="1" u="none" dirty="0" err="1" smtClean="0"/>
                        <a:t>Swertia</a:t>
                      </a:r>
                      <a:r>
                        <a:rPr lang="en-US" sz="1600" b="0" i="1" u="none" dirty="0" smtClean="0"/>
                        <a:t> </a:t>
                      </a:r>
                      <a:r>
                        <a:rPr lang="en-US" sz="1600" b="0" i="1" u="none" dirty="0" err="1" smtClean="0"/>
                        <a:t>Chirata</a:t>
                      </a:r>
                      <a:endParaRPr lang="en-US" sz="1600" b="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u="none" dirty="0" err="1" smtClean="0"/>
                        <a:t>Ciraita</a:t>
                      </a:r>
                      <a:endParaRPr lang="en-US" sz="1600" b="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Help in rejuvenating the damaged liver cells.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b="0" u="none" dirty="0"/>
                    </a:p>
                  </a:txBody>
                  <a:tcPr/>
                </a:tc>
              </a:tr>
              <a:tr h="489857">
                <a:tc>
                  <a:txBody>
                    <a:bodyPr/>
                    <a:lstStyle/>
                    <a:p>
                      <a:r>
                        <a:rPr lang="en-US" sz="1600" b="0" i="1" u="none" dirty="0" err="1" smtClean="0"/>
                        <a:t>Picrorhiza</a:t>
                      </a:r>
                      <a:r>
                        <a:rPr lang="en-US" sz="1600" b="0" i="1" u="none" dirty="0" smtClean="0"/>
                        <a:t> </a:t>
                      </a:r>
                      <a:r>
                        <a:rPr lang="en-US" sz="1600" b="0" i="1" u="none" dirty="0" err="1" smtClean="0"/>
                        <a:t>kurroa</a:t>
                      </a:r>
                      <a:endParaRPr lang="en-US" sz="1600" b="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u="none" dirty="0" err="1" smtClean="0"/>
                        <a:t>Kutuka</a:t>
                      </a:r>
                      <a:endParaRPr lang="en-US" sz="1600" b="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Shows anti-inflammatory action in hepatitis, effective in liver regeneration.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b="0" u="none" dirty="0"/>
                    </a:p>
                  </a:txBody>
                  <a:tcPr/>
                </a:tc>
              </a:tr>
              <a:tr h="489857">
                <a:tc>
                  <a:txBody>
                    <a:bodyPr/>
                    <a:lstStyle/>
                    <a:p>
                      <a:r>
                        <a:rPr lang="pt-BR" sz="1600" b="0" i="1" u="none" dirty="0" smtClean="0"/>
                        <a:t>Piper longum</a:t>
                      </a:r>
                      <a:endParaRPr lang="en-US" sz="1600" b="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600" b="0" u="none" dirty="0" smtClean="0"/>
                        <a:t>Pipali </a:t>
                      </a:r>
                      <a:endParaRPr lang="en-US" sz="1600" b="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Stimulates regeneration by restricting fibrosis, but offers no protection against acute damage or against cirrhosis.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b="0" u="none" dirty="0"/>
                    </a:p>
                  </a:txBody>
                  <a:tcPr/>
                </a:tc>
              </a:tr>
              <a:tr h="48985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dirty="0" err="1" smtClean="0"/>
                        <a:t>Vitis</a:t>
                      </a:r>
                      <a:r>
                        <a:rPr lang="en-US" sz="1600" b="0" i="1" u="none" dirty="0" smtClean="0"/>
                        <a:t> </a:t>
                      </a:r>
                      <a:r>
                        <a:rPr lang="en-US" sz="1600" b="0" i="1" u="none" dirty="0" err="1" smtClean="0"/>
                        <a:t>vinifera</a:t>
                      </a:r>
                      <a:endParaRPr lang="en-US" sz="1600" b="0" i="1" u="none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u="none" dirty="0" smtClean="0"/>
                        <a:t>(COMMON GRAPE)</a:t>
                      </a:r>
                      <a:endParaRPr lang="en-US" sz="1600" b="0" u="non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u="none" dirty="0" err="1" smtClean="0"/>
                        <a:t>Draksha</a:t>
                      </a:r>
                      <a:endParaRPr lang="en-US" sz="1600" b="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Useful drug for treatment of chronic liver diseases.</a:t>
                      </a:r>
                    </a:p>
                    <a:p>
                      <a:r>
                        <a:rPr lang="en-US" sz="1600" dirty="0" smtClean="0"/>
                        <a:t>Improves the concentration of liver enzymes which help in rejuvenation of liver.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b="0" u="none" dirty="0"/>
                    </a:p>
                  </a:txBody>
                  <a:tcPr/>
                </a:tc>
              </a:tr>
              <a:tr h="48985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i="1" u="none" dirty="0" smtClean="0"/>
                        <a:t>Silybum marianum</a:t>
                      </a:r>
                      <a:endParaRPr lang="en-US" sz="1600" b="0" i="1" u="none" dirty="0" smtClean="0"/>
                    </a:p>
                    <a:p>
                      <a:endParaRPr lang="en-US" sz="1600" b="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u="none" dirty="0" smtClean="0"/>
                        <a:t>Bhatkataiya</a:t>
                      </a:r>
                      <a:endParaRPr lang="en-US" sz="1600" b="0" u="none" dirty="0" smtClean="0"/>
                    </a:p>
                    <a:p>
                      <a:endParaRPr lang="en-US" sz="1600" b="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 major active constituent of </a:t>
                      </a:r>
                      <a:r>
                        <a:rPr lang="en-US" sz="1600" dirty="0" err="1" smtClean="0"/>
                        <a:t>silymarin</a:t>
                      </a:r>
                      <a:r>
                        <a:rPr lang="en-US" sz="1600" dirty="0" smtClean="0"/>
                        <a:t> is </a:t>
                      </a:r>
                      <a:r>
                        <a:rPr lang="en-US" sz="1600" dirty="0" err="1" smtClean="0"/>
                        <a:t>silibinin</a:t>
                      </a:r>
                      <a:endParaRPr lang="en-US" sz="1600" dirty="0" smtClean="0"/>
                    </a:p>
                    <a:p>
                      <a:r>
                        <a:rPr lang="en-US" sz="1600" dirty="0" smtClean="0"/>
                        <a:t>Helps in rejuvenation of liver cells.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b="0" u="non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20472" y="381000"/>
            <a:ext cx="5923128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smtClean="0">
                <a:solidFill>
                  <a:schemeClr val="bg1"/>
                </a:solidFill>
              </a:rPr>
              <a:t>ROLE OF INDIVIDUAL COMPONENTS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1066800"/>
            <a:ext cx="1066800" cy="1219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286001"/>
            <a:ext cx="1309687" cy="838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124200"/>
            <a:ext cx="1676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843" y="4191000"/>
            <a:ext cx="1302757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356" y="5529796"/>
            <a:ext cx="1309687" cy="87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2171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81001" y="1371600"/>
            <a:ext cx="81533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n-US" sz="2400" b="1" u="sng" dirty="0" smtClean="0"/>
              <a:t>RECOMMENDED DOSAGE :</a:t>
            </a:r>
            <a:endParaRPr lang="en-US" sz="2400" b="1" u="sng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/>
              <a:t>One capsule thrice </a:t>
            </a:r>
            <a:r>
              <a:rPr lang="en-US" sz="2400" dirty="0" smtClean="0"/>
              <a:t>daily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ABOVE 14 YEARS ONLY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31845" y="5411212"/>
            <a:ext cx="9220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200" dirty="0"/>
          </a:p>
        </p:txBody>
      </p:sp>
      <p:sp>
        <p:nvSpPr>
          <p:cNvPr id="2" name="Rectangle 1"/>
          <p:cNvSpPr/>
          <p:nvPr/>
        </p:nvSpPr>
        <p:spPr>
          <a:xfrm>
            <a:off x="381001" y="3581400"/>
            <a:ext cx="617219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n-US" sz="2400" b="1" u="sng" dirty="0" smtClean="0"/>
              <a:t>AVOID:-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Not to be given to pregnant females.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Patients of Gastric Ulcers</a:t>
            </a:r>
            <a:endParaRPr lang="en-US" sz="2400" dirty="0"/>
          </a:p>
          <a:p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3387023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350838"/>
            <a:ext cx="53340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</a:rPr>
              <a:t>PRESENTATION DETAILS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144409"/>
              </p:ext>
            </p:extLst>
          </p:nvPr>
        </p:nvGraphicFramePr>
        <p:xfrm>
          <a:off x="228600" y="1752600"/>
          <a:ext cx="8458200" cy="1427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4550"/>
                <a:gridCol w="2114550"/>
                <a:gridCol w="2114550"/>
                <a:gridCol w="2114550"/>
              </a:tblGrid>
              <a:tr h="7137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MRP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DP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BV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PV</a:t>
                      </a:r>
                      <a:endParaRPr lang="en-US" dirty="0"/>
                    </a:p>
                  </a:txBody>
                  <a:tcPr anchor="ctr"/>
                </a:tc>
              </a:tr>
              <a:tr h="7137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Rs.655/-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Rs.560/-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336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33400" y="1143000"/>
            <a:ext cx="46471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Presentation – 60’s  capsules in bottle pack</a:t>
            </a:r>
            <a:endParaRPr lang="en-US" sz="2000" dirty="0"/>
          </a:p>
        </p:txBody>
      </p:sp>
      <p:pic>
        <p:nvPicPr>
          <p:cNvPr id="1026" name="Picture 2" descr="C:\Users\mkaur\AppData\Local\Microsoft\Windows\Temporary Internet Files\Content.Outlook\MCSWIKHQ\Ayusante_Liverhealth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124200"/>
            <a:ext cx="251460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8007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3048000" cy="6397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SUMMARY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067800" cy="4983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ingredients in </a:t>
            </a:r>
            <a:r>
              <a:rPr lang="en-US" dirty="0" err="1" smtClean="0"/>
              <a:t>Ayusante</a:t>
            </a:r>
            <a:r>
              <a:rPr lang="en-US" dirty="0" smtClean="0"/>
              <a:t> </a:t>
            </a:r>
            <a:r>
              <a:rPr lang="en-US" dirty="0" err="1" smtClean="0"/>
              <a:t>Liverhealth</a:t>
            </a:r>
            <a:r>
              <a:rPr lang="en-US" dirty="0" smtClean="0"/>
              <a:t> helps in:</a:t>
            </a:r>
          </a:p>
          <a:p>
            <a:r>
              <a:rPr lang="en-US" dirty="0" smtClean="0"/>
              <a:t>Rejuvenating </a:t>
            </a:r>
            <a:r>
              <a:rPr lang="en-US" dirty="0"/>
              <a:t>the damaged liver </a:t>
            </a:r>
            <a:r>
              <a:rPr lang="en-US" dirty="0" smtClean="0"/>
              <a:t>cells</a:t>
            </a:r>
            <a:endParaRPr lang="en-US" dirty="0"/>
          </a:p>
          <a:p>
            <a:pPr fontAlgn="t"/>
            <a:r>
              <a:rPr lang="en-US" dirty="0" smtClean="0"/>
              <a:t>Anti-inflammatory </a:t>
            </a:r>
            <a:r>
              <a:rPr lang="en-US" dirty="0"/>
              <a:t>action in </a:t>
            </a:r>
            <a:r>
              <a:rPr lang="en-US" dirty="0" smtClean="0"/>
              <a:t>hepatitis</a:t>
            </a:r>
            <a:endParaRPr lang="en-US" dirty="0"/>
          </a:p>
          <a:p>
            <a:r>
              <a:rPr lang="en-US" dirty="0" smtClean="0"/>
              <a:t>Stimulating </a:t>
            </a:r>
            <a:r>
              <a:rPr lang="en-US" dirty="0"/>
              <a:t>regeneration by restricting </a:t>
            </a:r>
            <a:r>
              <a:rPr lang="en-US" dirty="0" smtClean="0"/>
              <a:t>fibrosis</a:t>
            </a:r>
            <a:endParaRPr lang="en-US" dirty="0"/>
          </a:p>
          <a:p>
            <a:pPr fontAlgn="t"/>
            <a:r>
              <a:rPr lang="en-US" dirty="0"/>
              <a:t>Useful </a:t>
            </a:r>
            <a:r>
              <a:rPr lang="en-US" dirty="0" smtClean="0"/>
              <a:t>ingredients </a:t>
            </a:r>
            <a:r>
              <a:rPr lang="en-US" dirty="0"/>
              <a:t>for treatment of chronic liver </a:t>
            </a:r>
            <a:r>
              <a:rPr lang="en-US" dirty="0" smtClean="0"/>
              <a:t>diseases</a:t>
            </a:r>
            <a:endParaRPr lang="en-US" dirty="0"/>
          </a:p>
          <a:p>
            <a:pPr fontAlgn="t"/>
            <a:r>
              <a:rPr lang="en-US" dirty="0" smtClean="0"/>
              <a:t>Improve </a:t>
            </a:r>
            <a:r>
              <a:rPr lang="en-US" dirty="0"/>
              <a:t>the concentration of liver enzymes which help in rejuvenation of </a:t>
            </a:r>
            <a:r>
              <a:rPr lang="en-US" dirty="0" smtClean="0"/>
              <a:t>the liver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453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2431</TotalTime>
  <Words>426</Words>
  <Application>Microsoft Office PowerPoint</Application>
  <PresentationFormat>On-screen Show (4:3)</PresentationFormat>
  <Paragraphs>92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LIVER DISORDERS IN INDIA</vt:lpstr>
      <vt:lpstr>WHAT IS LIVER ?</vt:lpstr>
      <vt:lpstr>FUNCTIONS OF LIVER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swapna</dc:creator>
  <cp:lastModifiedBy>Tanmoy</cp:lastModifiedBy>
  <cp:revision>185</cp:revision>
  <dcterms:created xsi:type="dcterms:W3CDTF">2015-11-07T11:02:39Z</dcterms:created>
  <dcterms:modified xsi:type="dcterms:W3CDTF">2016-12-08T09:40:17Z</dcterms:modified>
</cp:coreProperties>
</file>